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mid" ContentType="audio/unknown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0000"/>
    <a:srgbClr val="B00000"/>
    <a:srgbClr val="EFD307"/>
    <a:srgbClr val="E3C907"/>
    <a:srgbClr val="FF9933"/>
    <a:srgbClr val="A962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80" y="-8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51</c:v>
                </c:pt>
                <c:pt idx="1">
                  <c:v>37</c:v>
                </c:pt>
                <c:pt idx="2">
                  <c:v>14</c:v>
                </c:pt>
                <c:pt idx="3">
                  <c:v>10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43</c:v>
                </c:pt>
                <c:pt idx="1">
                  <c:v>48</c:v>
                </c:pt>
                <c:pt idx="2">
                  <c:v>45</c:v>
                </c:pt>
                <c:pt idx="3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0562048"/>
        <c:axId val="80563584"/>
        <c:axId val="0"/>
      </c:bar3DChart>
      <c:catAx>
        <c:axId val="80562048"/>
        <c:scaling>
          <c:orientation val="minMax"/>
        </c:scaling>
        <c:delete val="0"/>
        <c:axPos val="b"/>
        <c:majorTickMark val="out"/>
        <c:minorTickMark val="none"/>
        <c:tickLblPos val="nextTo"/>
        <c:crossAx val="80563584"/>
        <c:crosses val="autoZero"/>
        <c:auto val="1"/>
        <c:lblAlgn val="ctr"/>
        <c:lblOffset val="100"/>
        <c:noMultiLvlLbl val="0"/>
      </c:catAx>
      <c:valAx>
        <c:axId val="805635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05620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50EA6D-FF31-4BB6-9B29-24E98BDAA02B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D46967D-1ADF-46F7-B3C0-308E8AE38114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Assess employee training needs</a:t>
          </a:r>
          <a:endParaRPr lang="en-US" dirty="0"/>
        </a:p>
      </dgm:t>
    </dgm:pt>
    <dgm:pt modelId="{57CAF9F5-B12F-491D-B8D9-85A494C47604}" type="parTrans" cxnId="{BD128199-85FA-46AB-A846-8BEB340A46B9}">
      <dgm:prSet/>
      <dgm:spPr/>
      <dgm:t>
        <a:bodyPr/>
        <a:lstStyle/>
        <a:p>
          <a:endParaRPr lang="en-US"/>
        </a:p>
      </dgm:t>
    </dgm:pt>
    <dgm:pt modelId="{C40EE982-7374-4D30-A665-1CFFD74B3BAF}" type="sibTrans" cxnId="{BD128199-85FA-46AB-A846-8BEB340A46B9}">
      <dgm:prSet/>
      <dgm:spPr/>
      <dgm:t>
        <a:bodyPr/>
        <a:lstStyle/>
        <a:p>
          <a:endParaRPr lang="en-US"/>
        </a:p>
      </dgm:t>
    </dgm:pt>
    <dgm:pt modelId="{637B7E3D-88B8-4C21-857D-A84A3CEE26EF}">
      <dgm:prSet phldrT="[Text]"/>
      <dgm:spPr>
        <a:solidFill>
          <a:srgbClr val="EFD307"/>
        </a:solidFill>
      </dgm:spPr>
      <dgm:t>
        <a:bodyPr/>
        <a:lstStyle/>
        <a:p>
          <a:r>
            <a:rPr lang="en-US" dirty="0" smtClean="0"/>
            <a:t>Develop courses based on assessment outcomes</a:t>
          </a:r>
          <a:endParaRPr lang="en-US" dirty="0"/>
        </a:p>
      </dgm:t>
    </dgm:pt>
    <dgm:pt modelId="{21977721-BD75-4C0F-982C-905DF81C0929}" type="parTrans" cxnId="{FC4B230B-9104-4CCF-8540-3E8E5FB7860A}">
      <dgm:prSet/>
      <dgm:spPr/>
      <dgm:t>
        <a:bodyPr/>
        <a:lstStyle/>
        <a:p>
          <a:endParaRPr lang="en-US"/>
        </a:p>
      </dgm:t>
    </dgm:pt>
    <dgm:pt modelId="{E0491E1C-E2E8-4876-A482-03573C3A9C4F}" type="sibTrans" cxnId="{FC4B230B-9104-4CCF-8540-3E8E5FB7860A}">
      <dgm:prSet/>
      <dgm:spPr/>
      <dgm:t>
        <a:bodyPr/>
        <a:lstStyle/>
        <a:p>
          <a:endParaRPr lang="en-US"/>
        </a:p>
      </dgm:t>
    </dgm:pt>
    <dgm:pt modelId="{E737F2D6-B566-467C-9A25-C839AF8153AF}">
      <dgm:prSet phldrT="[Text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r>
            <a:rPr lang="en-US" dirty="0" smtClean="0"/>
            <a:t>Implement courses by December 1</a:t>
          </a:r>
        </a:p>
      </dgm:t>
    </dgm:pt>
    <dgm:pt modelId="{77D729F4-633C-452F-88E1-016EFE5ACE25}" type="parTrans" cxnId="{64D051D9-7788-4B95-8BAA-5C0301D0025B}">
      <dgm:prSet/>
      <dgm:spPr/>
      <dgm:t>
        <a:bodyPr/>
        <a:lstStyle/>
        <a:p>
          <a:endParaRPr lang="en-US"/>
        </a:p>
      </dgm:t>
    </dgm:pt>
    <dgm:pt modelId="{00EC03E1-9358-4432-B5C1-27299D1768DE}" type="sibTrans" cxnId="{64D051D9-7788-4B95-8BAA-5C0301D0025B}">
      <dgm:prSet/>
      <dgm:spPr/>
      <dgm:t>
        <a:bodyPr/>
        <a:lstStyle/>
        <a:p>
          <a:endParaRPr lang="en-US"/>
        </a:p>
      </dgm:t>
    </dgm:pt>
    <dgm:pt modelId="{D7120AD9-416F-4217-82DA-20EEF4C95BA4}" type="pres">
      <dgm:prSet presAssocID="{1350EA6D-FF31-4BB6-9B29-24E98BDAA02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CEEFF5C-5B42-4B94-83B3-0F7D199C9770}" type="pres">
      <dgm:prSet presAssocID="{1350EA6D-FF31-4BB6-9B29-24E98BDAA02B}" presName="dummyMaxCanvas" presStyleCnt="0">
        <dgm:presLayoutVars/>
      </dgm:prSet>
      <dgm:spPr/>
      <dgm:t>
        <a:bodyPr/>
        <a:lstStyle/>
        <a:p>
          <a:endParaRPr lang="en-US"/>
        </a:p>
      </dgm:t>
    </dgm:pt>
    <dgm:pt modelId="{D33E42D8-4525-49E6-BFED-B360DB175EF4}" type="pres">
      <dgm:prSet presAssocID="{1350EA6D-FF31-4BB6-9B29-24E98BDAA02B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CC805-62D2-4508-97D8-8D51DCAC69A7}" type="pres">
      <dgm:prSet presAssocID="{1350EA6D-FF31-4BB6-9B29-24E98BDAA02B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EB4BA9-2DA7-41FD-8A53-0BC0E30A6455}" type="pres">
      <dgm:prSet presAssocID="{1350EA6D-FF31-4BB6-9B29-24E98BDAA02B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A9497E-EE99-46CD-BD1E-3B6F4752D9E5}" type="pres">
      <dgm:prSet presAssocID="{1350EA6D-FF31-4BB6-9B29-24E98BDAA02B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8DE3B5-31A7-40B8-8546-7826E619E4C0}" type="pres">
      <dgm:prSet presAssocID="{1350EA6D-FF31-4BB6-9B29-24E98BDAA02B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0F1913-42CD-42BE-A618-7F8E66D6C48C}" type="pres">
      <dgm:prSet presAssocID="{1350EA6D-FF31-4BB6-9B29-24E98BDAA02B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B1F24F-EE0B-4D24-824A-6D8206B20F42}" type="pres">
      <dgm:prSet presAssocID="{1350EA6D-FF31-4BB6-9B29-24E98BDAA02B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48E2B9-E6DE-4EC3-81BE-E166201265C4}" type="pres">
      <dgm:prSet presAssocID="{1350EA6D-FF31-4BB6-9B29-24E98BDAA02B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0A2C03E-446B-429C-8542-3FC453DBAA5D}" type="presOf" srcId="{C40EE982-7374-4D30-A665-1CFFD74B3BAF}" destId="{A4A9497E-EE99-46CD-BD1E-3B6F4752D9E5}" srcOrd="0" destOrd="0" presId="urn:microsoft.com/office/officeart/2005/8/layout/vProcess5"/>
    <dgm:cxn modelId="{E9688E71-3273-43F7-A553-CE7713B2E2CC}" type="presOf" srcId="{E0491E1C-E2E8-4876-A482-03573C3A9C4F}" destId="{8B8DE3B5-31A7-40B8-8546-7826E619E4C0}" srcOrd="0" destOrd="0" presId="urn:microsoft.com/office/officeart/2005/8/layout/vProcess5"/>
    <dgm:cxn modelId="{63F57D25-FE35-4756-AE97-73A4DE67FE12}" type="presOf" srcId="{1D46967D-1ADF-46F7-B3C0-308E8AE38114}" destId="{D33E42D8-4525-49E6-BFED-B360DB175EF4}" srcOrd="0" destOrd="0" presId="urn:microsoft.com/office/officeart/2005/8/layout/vProcess5"/>
    <dgm:cxn modelId="{DC25A6D2-20E2-4503-9A91-C1AFCE4E9D3E}" type="presOf" srcId="{E737F2D6-B566-467C-9A25-C839AF8153AF}" destId="{7248E2B9-E6DE-4EC3-81BE-E166201265C4}" srcOrd="1" destOrd="0" presId="urn:microsoft.com/office/officeart/2005/8/layout/vProcess5"/>
    <dgm:cxn modelId="{095C294D-F5F4-4206-ABC3-353D3D44AB51}" type="presOf" srcId="{637B7E3D-88B8-4C21-857D-A84A3CEE26EF}" destId="{61FCC805-62D2-4508-97D8-8D51DCAC69A7}" srcOrd="0" destOrd="0" presId="urn:microsoft.com/office/officeart/2005/8/layout/vProcess5"/>
    <dgm:cxn modelId="{31D888BE-6DBB-46A5-8771-2172CE1EF5BF}" type="presOf" srcId="{1D46967D-1ADF-46F7-B3C0-308E8AE38114}" destId="{F10F1913-42CD-42BE-A618-7F8E66D6C48C}" srcOrd="1" destOrd="0" presId="urn:microsoft.com/office/officeart/2005/8/layout/vProcess5"/>
    <dgm:cxn modelId="{3AF29CD8-8803-492C-8F0A-49CB92C45545}" type="presOf" srcId="{1350EA6D-FF31-4BB6-9B29-24E98BDAA02B}" destId="{D7120AD9-416F-4217-82DA-20EEF4C95BA4}" srcOrd="0" destOrd="0" presId="urn:microsoft.com/office/officeart/2005/8/layout/vProcess5"/>
    <dgm:cxn modelId="{FC4B230B-9104-4CCF-8540-3E8E5FB7860A}" srcId="{1350EA6D-FF31-4BB6-9B29-24E98BDAA02B}" destId="{637B7E3D-88B8-4C21-857D-A84A3CEE26EF}" srcOrd="1" destOrd="0" parTransId="{21977721-BD75-4C0F-982C-905DF81C0929}" sibTransId="{E0491E1C-E2E8-4876-A482-03573C3A9C4F}"/>
    <dgm:cxn modelId="{64D051D9-7788-4B95-8BAA-5C0301D0025B}" srcId="{1350EA6D-FF31-4BB6-9B29-24E98BDAA02B}" destId="{E737F2D6-B566-467C-9A25-C839AF8153AF}" srcOrd="2" destOrd="0" parTransId="{77D729F4-633C-452F-88E1-016EFE5ACE25}" sibTransId="{00EC03E1-9358-4432-B5C1-27299D1768DE}"/>
    <dgm:cxn modelId="{BD128199-85FA-46AB-A846-8BEB340A46B9}" srcId="{1350EA6D-FF31-4BB6-9B29-24E98BDAA02B}" destId="{1D46967D-1ADF-46F7-B3C0-308E8AE38114}" srcOrd="0" destOrd="0" parTransId="{57CAF9F5-B12F-491D-B8D9-85A494C47604}" sibTransId="{C40EE982-7374-4D30-A665-1CFFD74B3BAF}"/>
    <dgm:cxn modelId="{ADB89ED8-B607-483C-A2A6-082144B15E26}" type="presOf" srcId="{637B7E3D-88B8-4C21-857D-A84A3CEE26EF}" destId="{09B1F24F-EE0B-4D24-824A-6D8206B20F42}" srcOrd="1" destOrd="0" presId="urn:microsoft.com/office/officeart/2005/8/layout/vProcess5"/>
    <dgm:cxn modelId="{41999CF4-1AB2-4476-BCB6-14B03386F3D0}" type="presOf" srcId="{E737F2D6-B566-467C-9A25-C839AF8153AF}" destId="{D7EB4BA9-2DA7-41FD-8A53-0BC0E30A6455}" srcOrd="0" destOrd="0" presId="urn:microsoft.com/office/officeart/2005/8/layout/vProcess5"/>
    <dgm:cxn modelId="{156B81D8-4084-435A-9F76-01A6AF4C74E9}" type="presParOf" srcId="{D7120AD9-416F-4217-82DA-20EEF4C95BA4}" destId="{CCEEFF5C-5B42-4B94-83B3-0F7D199C9770}" srcOrd="0" destOrd="0" presId="urn:microsoft.com/office/officeart/2005/8/layout/vProcess5"/>
    <dgm:cxn modelId="{36C1816A-C0C4-463A-8E64-AEA4FCD761B7}" type="presParOf" srcId="{D7120AD9-416F-4217-82DA-20EEF4C95BA4}" destId="{D33E42D8-4525-49E6-BFED-B360DB175EF4}" srcOrd="1" destOrd="0" presId="urn:microsoft.com/office/officeart/2005/8/layout/vProcess5"/>
    <dgm:cxn modelId="{B3F7AC9D-7A2A-43DB-B7AF-108C42C5DDA0}" type="presParOf" srcId="{D7120AD9-416F-4217-82DA-20EEF4C95BA4}" destId="{61FCC805-62D2-4508-97D8-8D51DCAC69A7}" srcOrd="2" destOrd="0" presId="urn:microsoft.com/office/officeart/2005/8/layout/vProcess5"/>
    <dgm:cxn modelId="{2D61D226-8B6A-47E2-B361-1A84F6F0C20A}" type="presParOf" srcId="{D7120AD9-416F-4217-82DA-20EEF4C95BA4}" destId="{D7EB4BA9-2DA7-41FD-8A53-0BC0E30A6455}" srcOrd="3" destOrd="0" presId="urn:microsoft.com/office/officeart/2005/8/layout/vProcess5"/>
    <dgm:cxn modelId="{64D3FC9F-A7EF-48B0-AEC8-DCC8B38BE7FE}" type="presParOf" srcId="{D7120AD9-416F-4217-82DA-20EEF4C95BA4}" destId="{A4A9497E-EE99-46CD-BD1E-3B6F4752D9E5}" srcOrd="4" destOrd="0" presId="urn:microsoft.com/office/officeart/2005/8/layout/vProcess5"/>
    <dgm:cxn modelId="{ED29CE28-539B-4CCD-B15E-FFD347981AE3}" type="presParOf" srcId="{D7120AD9-416F-4217-82DA-20EEF4C95BA4}" destId="{8B8DE3B5-31A7-40B8-8546-7826E619E4C0}" srcOrd="5" destOrd="0" presId="urn:microsoft.com/office/officeart/2005/8/layout/vProcess5"/>
    <dgm:cxn modelId="{A7C3090C-FF6C-4DBE-BAED-1EFB88F04BFD}" type="presParOf" srcId="{D7120AD9-416F-4217-82DA-20EEF4C95BA4}" destId="{F10F1913-42CD-42BE-A618-7F8E66D6C48C}" srcOrd="6" destOrd="0" presId="urn:microsoft.com/office/officeart/2005/8/layout/vProcess5"/>
    <dgm:cxn modelId="{6E7EDCE8-9465-40BC-A77D-8DCD87E411D6}" type="presParOf" srcId="{D7120AD9-416F-4217-82DA-20EEF4C95BA4}" destId="{09B1F24F-EE0B-4D24-824A-6D8206B20F42}" srcOrd="7" destOrd="0" presId="urn:microsoft.com/office/officeart/2005/8/layout/vProcess5"/>
    <dgm:cxn modelId="{184C02E1-F15E-4BB6-BD5B-ABFC13D0DCDC}" type="presParOf" srcId="{D7120AD9-416F-4217-82DA-20EEF4C95BA4}" destId="{7248E2B9-E6DE-4EC3-81BE-E166201265C4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3E42D8-4525-49E6-BFED-B360DB175EF4}">
      <dsp:nvSpPr>
        <dsp:cNvPr id="0" name=""/>
        <dsp:cNvSpPr/>
      </dsp:nvSpPr>
      <dsp:spPr>
        <a:xfrm>
          <a:off x="0" y="0"/>
          <a:ext cx="5181600" cy="1219200"/>
        </a:xfrm>
        <a:prstGeom prst="roundRect">
          <a:avLst>
            <a:gd name="adj" fmla="val 10000"/>
          </a:avLst>
        </a:prstGeom>
        <a:solidFill>
          <a:schemeClr val="accent1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Assess employee training needs</a:t>
          </a:r>
          <a:endParaRPr lang="en-US" sz="2300" kern="1200" dirty="0"/>
        </a:p>
      </dsp:txBody>
      <dsp:txXfrm>
        <a:off x="35709" y="35709"/>
        <a:ext cx="3865988" cy="1147782"/>
      </dsp:txXfrm>
    </dsp:sp>
    <dsp:sp modelId="{61FCC805-62D2-4508-97D8-8D51DCAC69A7}">
      <dsp:nvSpPr>
        <dsp:cNvPr id="0" name=""/>
        <dsp:cNvSpPr/>
      </dsp:nvSpPr>
      <dsp:spPr>
        <a:xfrm>
          <a:off x="457199" y="1422399"/>
          <a:ext cx="5181600" cy="1219200"/>
        </a:xfrm>
        <a:prstGeom prst="roundRect">
          <a:avLst>
            <a:gd name="adj" fmla="val 10000"/>
          </a:avLst>
        </a:prstGeom>
        <a:solidFill>
          <a:srgbClr val="EFD307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Develop courses based on assessment outcomes</a:t>
          </a:r>
          <a:endParaRPr lang="en-US" sz="2300" kern="1200" dirty="0"/>
        </a:p>
      </dsp:txBody>
      <dsp:txXfrm>
        <a:off x="492908" y="1458108"/>
        <a:ext cx="3860502" cy="1147782"/>
      </dsp:txXfrm>
    </dsp:sp>
    <dsp:sp modelId="{D7EB4BA9-2DA7-41FD-8A53-0BC0E30A6455}">
      <dsp:nvSpPr>
        <dsp:cNvPr id="0" name=""/>
        <dsp:cNvSpPr/>
      </dsp:nvSpPr>
      <dsp:spPr>
        <a:xfrm>
          <a:off x="914399" y="2844799"/>
          <a:ext cx="5181600" cy="1219200"/>
        </a:xfrm>
        <a:prstGeom prst="roundRect">
          <a:avLst>
            <a:gd name="adj" fmla="val 10000"/>
          </a:avLst>
        </a:prstGeom>
        <a:solidFill>
          <a:schemeClr val="tx1">
            <a:lumMod val="50000"/>
            <a:lumOff val="5000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Implement courses by December 1</a:t>
          </a:r>
        </a:p>
      </dsp:txBody>
      <dsp:txXfrm>
        <a:off x="950108" y="2880508"/>
        <a:ext cx="3860502" cy="1147782"/>
      </dsp:txXfrm>
    </dsp:sp>
    <dsp:sp modelId="{A4A9497E-EE99-46CD-BD1E-3B6F4752D9E5}">
      <dsp:nvSpPr>
        <dsp:cNvPr id="0" name=""/>
        <dsp:cNvSpPr/>
      </dsp:nvSpPr>
      <dsp:spPr>
        <a:xfrm>
          <a:off x="4389120" y="924560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4567428" y="924560"/>
        <a:ext cx="435864" cy="596341"/>
      </dsp:txXfrm>
    </dsp:sp>
    <dsp:sp modelId="{8B8DE3B5-31A7-40B8-8546-7826E619E4C0}">
      <dsp:nvSpPr>
        <dsp:cNvPr id="0" name=""/>
        <dsp:cNvSpPr/>
      </dsp:nvSpPr>
      <dsp:spPr>
        <a:xfrm>
          <a:off x="4846320" y="2338832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8695070"/>
            <a:satOff val="-10141"/>
            <a:lumOff val="-1691"/>
            <a:alphaOff val="0"/>
          </a:schemeClr>
        </a:solidFill>
        <a:ln w="42500" cap="flat" cmpd="sng" algn="ctr">
          <a:solidFill>
            <a:schemeClr val="accent2">
              <a:tint val="40000"/>
              <a:alpha val="90000"/>
              <a:hueOff val="-8695070"/>
              <a:satOff val="-10141"/>
              <a:lumOff val="-169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5024628" y="2338832"/>
        <a:ext cx="435864" cy="5963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0.14141</cdr:x>
      <cdr:y>0.12426</cdr:y>
    </cdr:from>
    <cdr:to>
      <cdr:x>0.20391</cdr:x>
      <cdr:y>0.21801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66800" y="533400"/>
          <a:ext cx="471487" cy="4024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51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0.19192</cdr:x>
      <cdr:y>0.23077</cdr:y>
    </cdr:from>
    <cdr:to>
      <cdr:x>0.25253</cdr:x>
      <cdr:y>0.31953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447800" y="990600"/>
          <a:ext cx="4572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43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0.29293</cdr:x>
      <cdr:y>0.30178</cdr:y>
    </cdr:from>
    <cdr:to>
      <cdr:x>0.35354</cdr:x>
      <cdr:y>0.37278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209800" y="1295400"/>
          <a:ext cx="4572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37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0.35354</cdr:x>
      <cdr:y>0.17751</cdr:y>
    </cdr:from>
    <cdr:to>
      <cdr:x>0.41414</cdr:x>
      <cdr:y>0.23077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667000" y="762000"/>
          <a:ext cx="4572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48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0.52525</cdr:x>
      <cdr:y>0.21302</cdr:y>
    </cdr:from>
    <cdr:to>
      <cdr:x>0.58586</cdr:x>
      <cdr:y>0.28402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962400" y="914400"/>
          <a:ext cx="4572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45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0.63636</cdr:x>
      <cdr:y>0.63876</cdr:y>
    </cdr:from>
    <cdr:to>
      <cdr:x>0.70707</cdr:x>
      <cdr:y>0.70202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800600" y="2741928"/>
          <a:ext cx="533400" cy="2715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10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0.69697</cdr:x>
      <cdr:y>0.49704</cdr:y>
    </cdr:from>
    <cdr:to>
      <cdr:x>0.75758</cdr:x>
      <cdr:y>0.58227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5257800" y="2133600"/>
          <a:ext cx="457200" cy="3658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22</a:t>
          </a:r>
          <a:endParaRPr lang="en-US" sz="12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Jarod Wald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8FFA56-7E67-4A57-8DBE-9DCE7E0C7557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499CF5-B4AA-4C4F-9CE7-61F76126B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29924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Jarod Wald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A2CC6-3F90-4737-91DB-87E717D1DC5F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416426"/>
            <a:ext cx="5485158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DB376-53DE-4E8A-99EB-E06DA2CAA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5644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DB376-53DE-4E8A-99EB-E06DA2CAABA2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Jarod Wald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597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EE7298-65CC-45F8-A6E6-891771438E89}" type="datetime1">
              <a:rPr lang="en-US" smtClean="0"/>
              <a:t>12/12/2018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Jarod Wald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286824-93A8-4C03-9D46-61A319CDD297}" type="datetime1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Jarod Wald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848326-D67F-4383-8DDC-B6C945C1D084}" type="datetime1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Jarod Wald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5FFA3D-8F6E-45EB-A842-0E74849E9C95}" type="datetime1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Jarod Wald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26950F-E171-4596-A3A5-0FC09061F4E7}" type="datetime1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Jarod Wald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F985B3-A0CF-4363-A6CE-5142086A3864}" type="datetime1">
              <a:rPr lang="en-US" smtClean="0"/>
              <a:t>12/12/2018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Jarod Wald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B0186B-6F64-456B-8037-1C89D8EF4DB0}" type="datetime1">
              <a:rPr lang="en-US" smtClean="0"/>
              <a:t>12/12/2018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Jarod Wald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D345A5-F814-4220-B738-F467916D08BD}" type="datetime1">
              <a:rPr lang="en-US" smtClean="0"/>
              <a:t>12/12/2018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Jarod Wald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D5975A-3FF3-4B91-99C3-CD0715B127D9}" type="datetime1">
              <a:rPr lang="en-US" smtClean="0"/>
              <a:t>12/12/2018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Jarod Wald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2A374C-0949-454F-9F78-D85C1FE28A06}" type="datetime1">
              <a:rPr lang="en-US" smtClean="0"/>
              <a:t>12/12/2018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Jarod Wald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AA2456-43BF-4ABA-90DC-A7B088DBBC2B}" type="datetime1">
              <a:rPr lang="en-US" smtClean="0"/>
              <a:t>12/12/2018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Jarod Wald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078E88A-4260-4678-A098-98E49B3CE27E}" type="datetime1">
              <a:rPr lang="en-US" smtClean="0"/>
              <a:t>12/12/2018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lang="en-US" smtClean="0"/>
              <a:t>Jarod Wald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id"/><Relationship Id="rId1" Type="http://schemas.microsoft.com/office/2007/relationships/media" Target="../media/media1.mid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400" y="800100"/>
            <a:ext cx="4495800" cy="2438400"/>
          </a:xfrm>
        </p:spPr>
        <p:txBody>
          <a:bodyPr>
            <a:noAutofit/>
          </a:bodyPr>
          <a:lstStyle/>
          <a:p>
            <a:pPr algn="l"/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  <a:t>Riverside </a:t>
            </a:r>
            <a:b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  <a:t>Medical </a:t>
            </a:r>
            <a:b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  <a:t>Center</a:t>
            </a:r>
            <a:endParaRPr lang="en-US" sz="4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67200"/>
            <a:ext cx="6373137" cy="9144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Education</a:t>
            </a:r>
            <a:r>
              <a:rPr lang="en-US" sz="3200" b="1" dirty="0" smtClean="0">
                <a:solidFill>
                  <a:srgbClr val="A962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Department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Jarod Wald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Program Files (x86)\Microsoft Office\MEDIA\CAGCAT10\j0235319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18786"/>
            <a:ext cx="291066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956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Education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Development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Jarod Wald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143000"/>
            <a:ext cx="5029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Current Training </a:t>
            </a:r>
            <a:r>
              <a:rPr lang="en-US" sz="2000" dirty="0"/>
              <a:t>C</a:t>
            </a:r>
            <a:r>
              <a:rPr lang="en-US" sz="2000" dirty="0" smtClean="0"/>
              <a:t>ourses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Proposed Training </a:t>
            </a:r>
            <a:r>
              <a:rPr lang="en-US" sz="2000" dirty="0"/>
              <a:t>C</a:t>
            </a:r>
            <a:r>
              <a:rPr lang="en-US" sz="2000" dirty="0" smtClean="0"/>
              <a:t>ourses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Course Updates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Staffing Requirements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Budgeting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Future Planning</a:t>
            </a:r>
            <a:endParaRPr lang="en-US" sz="2000" dirty="0"/>
          </a:p>
        </p:txBody>
      </p:sp>
      <p:pic>
        <p:nvPicPr>
          <p:cNvPr id="1026" name="Picture 2" descr="C:\Program Files\Microsoft Office\MEDIA\CAGCAT10\j0186002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209800"/>
            <a:ext cx="1928165" cy="1981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88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Educational Design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Jarod Wald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546797638"/>
              </p:ext>
            </p:extLst>
          </p:nvPr>
        </p:nvGraphicFramePr>
        <p:xfrm>
          <a:off x="1524000" y="914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432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Number of Participants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Jarod Wald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597875818"/>
              </p:ext>
            </p:extLst>
          </p:nvPr>
        </p:nvGraphicFramePr>
        <p:xfrm>
          <a:off x="914400" y="1066800"/>
          <a:ext cx="7543800" cy="429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19600" y="3642432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14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51654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Cardiology Department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Jarod Wald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Heart 2"/>
          <p:cNvSpPr/>
          <p:nvPr/>
        </p:nvSpPr>
        <p:spPr>
          <a:xfrm>
            <a:off x="685800" y="900752"/>
            <a:ext cx="2362200" cy="2133600"/>
          </a:xfrm>
          <a:prstGeom prst="hear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Basic Cardiac Care</a:t>
            </a:r>
            <a:endParaRPr lang="en-US" dirty="0"/>
          </a:p>
        </p:txBody>
      </p:sp>
      <p:sp>
        <p:nvSpPr>
          <p:cNvPr id="4" name="Heart 3"/>
          <p:cNvSpPr/>
          <p:nvPr/>
        </p:nvSpPr>
        <p:spPr>
          <a:xfrm>
            <a:off x="3266364" y="2209800"/>
            <a:ext cx="2362200" cy="2209800"/>
          </a:xfrm>
          <a:prstGeom prst="hear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Advanced Cardiac Life Support</a:t>
            </a:r>
            <a:endParaRPr lang="en-US" dirty="0"/>
          </a:p>
        </p:txBody>
      </p:sp>
      <p:sp>
        <p:nvSpPr>
          <p:cNvPr id="5" name="Heart 4"/>
          <p:cNvSpPr/>
          <p:nvPr/>
        </p:nvSpPr>
        <p:spPr>
          <a:xfrm>
            <a:off x="6019800" y="3429000"/>
            <a:ext cx="2362200" cy="2209800"/>
          </a:xfrm>
          <a:prstGeom prst="hear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Cardiac Imaging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691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9725" y="2057400"/>
            <a:ext cx="7696200" cy="20621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Education Department </a:t>
            </a:r>
          </a:p>
          <a:p>
            <a:pPr algn="ctr"/>
            <a:r>
              <a:rPr lang="en-US" sz="3200" dirty="0" smtClean="0"/>
              <a:t>Staff Retreat</a:t>
            </a:r>
          </a:p>
          <a:p>
            <a:pPr algn="ctr"/>
            <a:r>
              <a:rPr lang="en-US" sz="3200" dirty="0" smtClean="0"/>
              <a:t>Friday, October 19</a:t>
            </a:r>
            <a:r>
              <a:rPr lang="en-US" sz="3200" baseline="30000" dirty="0" smtClean="0"/>
              <a:t>th</a:t>
            </a:r>
            <a:endParaRPr lang="en-US" sz="3200" dirty="0" smtClean="0"/>
          </a:p>
          <a:p>
            <a:pPr algn="ctr"/>
            <a:r>
              <a:rPr lang="en-US" sz="3200" dirty="0" smtClean="0"/>
              <a:t>Lowell- Matthews Auditorium</a:t>
            </a:r>
            <a:endParaRPr lang="en-US" sz="3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Jarod Wald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rame 3"/>
          <p:cNvSpPr/>
          <p:nvPr/>
        </p:nvSpPr>
        <p:spPr>
          <a:xfrm>
            <a:off x="607325" y="1382762"/>
            <a:ext cx="8001000" cy="3657600"/>
          </a:xfrm>
          <a:prstGeom prst="frame">
            <a:avLst/>
          </a:prstGeom>
          <a:solidFill>
            <a:srgbClr val="C00000"/>
          </a:solidFill>
          <a:ln>
            <a:solidFill>
              <a:srgbClr val="8E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pic>
        <p:nvPicPr>
          <p:cNvPr id="5" name="AudioFile-04.m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846325" y="5791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036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0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119</TotalTime>
  <Words>83</Words>
  <Application>Microsoft Office PowerPoint</Application>
  <PresentationFormat>On-screen Show (4:3)</PresentationFormat>
  <Paragraphs>43</Paragraphs>
  <Slides>6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Aspect</vt:lpstr>
      <vt:lpstr>Riverside  Medical  Center</vt:lpstr>
      <vt:lpstr>Education Development</vt:lpstr>
      <vt:lpstr>Educational Design</vt:lpstr>
      <vt:lpstr>Number of Participants</vt:lpstr>
      <vt:lpstr>Cardiology Department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Riverside  Medical Center</dc:title>
  <dc:creator>Student Name</dc:creator>
  <cp:lastModifiedBy>hslab</cp:lastModifiedBy>
  <cp:revision>19</cp:revision>
  <cp:lastPrinted>2018-12-12T20:27:13Z</cp:lastPrinted>
  <dcterms:created xsi:type="dcterms:W3CDTF">2010-06-19T23:40:00Z</dcterms:created>
  <dcterms:modified xsi:type="dcterms:W3CDTF">2018-12-12T20:34:55Z</dcterms:modified>
</cp:coreProperties>
</file>