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  <p:sldId id="263" r:id="rId4"/>
    <p:sldId id="259" r:id="rId5"/>
    <p:sldId id="262" r:id="rId6"/>
    <p:sldId id="264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718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192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773C460-9610-44FF-90EB-43C39C01743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45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C91D4-1D2B-4C93-8C6A-FEE25326E2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621F3-0E03-4341-AD54-F469A395415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95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9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>
                  <a:lumMod val="90000"/>
                </a:schemeClr>
              </a:buClr>
              <a:buSzPct val="80000"/>
              <a:buFont typeface="Wingdings" pitchFamily="2" charset="2"/>
              <a:buChar char=""/>
              <a:defRPr/>
            </a:lvl1pPr>
            <a:lvl2pPr>
              <a:buClr>
                <a:schemeClr val="accent6">
                  <a:lumMod val="75000"/>
                </a:schemeClr>
              </a:buClr>
              <a:buSzPct val="65000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FE1B3-B89A-4744-B506-A9BCD815A67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51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E76E7-7C01-4415-9561-235FEACBE00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23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41EF9-33C4-4244-A6FA-A1F7083C428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92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E065E-C966-4FD3-972E-1063CF0168A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74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6F3F2-A2BB-44F8-B65B-6DD5FFDEB8F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65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C2458-463E-48CE-877D-D346EAA2D40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01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782B8-15BC-4AE6-866B-AB5717150F2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418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00C6D-4F61-4CA4-B38E-05BD29AE83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40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616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6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16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6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6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462358F-7C8A-4B72-89D4-3CA412D36C05}" type="slidenum">
              <a:rPr lang="en-US">
                <a:solidFill>
                  <a:srgbClr val="FFFFFF"/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35549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>
              <a:lumMod val="90000"/>
            </a:schemeClr>
          </a:solidFill>
          <a:effectLst/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/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/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/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/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Nature’s Way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Sales Conference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02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2011 Sales by Region</a:t>
            </a:r>
          </a:p>
          <a:p>
            <a:r>
              <a:rPr lang="en-US" dirty="0" smtClean="0"/>
              <a:t>2012 Sales Projections</a:t>
            </a:r>
          </a:p>
          <a:p>
            <a:r>
              <a:rPr lang="en-US" dirty="0" smtClean="0"/>
              <a:t>New Products</a:t>
            </a:r>
          </a:p>
          <a:p>
            <a:r>
              <a:rPr lang="en-US" dirty="0" smtClean="0"/>
              <a:t>Regional Reorganization</a:t>
            </a:r>
          </a:p>
          <a:p>
            <a:r>
              <a:rPr lang="en-US" dirty="0" smtClean="0"/>
              <a:t>Revised Distribution System</a:t>
            </a:r>
          </a:p>
          <a:p>
            <a:r>
              <a:rPr lang="en-US" dirty="0" smtClean="0"/>
              <a:t>Sales Contest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9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 Sales by Region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63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Sales Projections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0094062"/>
              </p:ext>
            </p:extLst>
          </p:nvPr>
        </p:nvGraphicFramePr>
        <p:xfrm>
          <a:off x="990600" y="1828800"/>
          <a:ext cx="7040880" cy="3840480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1097280"/>
                <a:gridCol w="3657600"/>
                <a:gridCol w="2286000"/>
              </a:tblGrid>
              <a:tr h="760850">
                <a:tc rowSpan="6">
                  <a:txBody>
                    <a:bodyPr/>
                    <a:lstStyle/>
                    <a:p>
                      <a:pPr algn="ctr"/>
                      <a:r>
                        <a:rPr lang="en-US" sz="3200" b="1" cap="none" spc="0" dirty="0" smtClean="0">
                          <a:ln w="1905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>
                            <a:outerShdw blurRad="50000" dist="50800" dir="7500000" algn="tl">
                              <a:srgbClr val="000000">
                                <a:shade val="5000"/>
                                <a:alpha val="35000"/>
                              </a:srgbClr>
                            </a:outerShdw>
                          </a:effectLst>
                        </a:rPr>
                        <a:t>Sales Projections</a:t>
                      </a:r>
                      <a:endParaRPr lang="en-US" sz="3200" b="1" cap="none" spc="0" dirty="0">
                        <a:ln w="1905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90000"/>
                          </a:schemeClr>
                        </a:solidFill>
                        <a:effectLst>
                          <a:outerShdw blurRad="50000" dist="50800" dir="7500000" algn="tl">
                            <a:srgbClr val="000000">
                              <a:shade val="5000"/>
                              <a:alpha val="35000"/>
                            </a:srgbClr>
                          </a:outerShdw>
                        </a:effectLst>
                      </a:endParaRPr>
                    </a:p>
                  </a:txBody>
                  <a:tcPr vert="vert270" anchor="ctr"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cap="none" spc="0" dirty="0" smtClean="0">
                          <a:ln w="1905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>
                            <a:outerShdw blurRad="50000" dist="50800" dir="7500000" algn="tl">
                              <a:srgbClr val="000000">
                                <a:shade val="5000"/>
                                <a:alpha val="35000"/>
                              </a:srgbClr>
                            </a:outerShdw>
                          </a:effectLst>
                        </a:rPr>
                        <a:t>Region</a:t>
                      </a:r>
                      <a:endParaRPr lang="en-US" sz="3200" b="1" cap="none" spc="0" dirty="0">
                        <a:ln w="1905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90000"/>
                          </a:schemeClr>
                        </a:solidFill>
                        <a:effectLst>
                          <a:outerShdw blurRad="50000" dist="50800" dir="7500000" algn="tl">
                            <a:srgbClr val="000000">
                              <a:shade val="5000"/>
                              <a:alpha val="35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cap="none" spc="0" dirty="0" smtClean="0">
                          <a:ln w="1905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>
                            <a:outerShdw blurRad="50000" dist="50800" dir="7500000" algn="tl">
                              <a:srgbClr val="000000">
                                <a:shade val="5000"/>
                                <a:alpha val="35000"/>
                              </a:srgbClr>
                            </a:outerShdw>
                          </a:effectLst>
                        </a:rPr>
                        <a:t>Sales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92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North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$1,683,000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1592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South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$1,552,000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592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Central 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$1,024,000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592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East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$1,778,000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592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West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$1,299,000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1027" name="Picture 3" descr="C:\Users\hslab\AppData\Local\Microsoft\Windows\Temporary Internet Files\Content.IE5\SU5STMW1\presentati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330" y="4114800"/>
            <a:ext cx="1743740" cy="1249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15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71600"/>
            <a:ext cx="5105400" cy="4530725"/>
          </a:xfrm>
        </p:spPr>
        <p:txBody>
          <a:bodyPr/>
          <a:lstStyle/>
          <a:p>
            <a:r>
              <a:rPr lang="en-US" sz="4400" dirty="0" smtClean="0"/>
              <a:t>Central Division</a:t>
            </a:r>
          </a:p>
          <a:p>
            <a:pPr lvl="1"/>
            <a:r>
              <a:rPr lang="en-US" sz="4000" dirty="0" smtClean="0"/>
              <a:t>Facilities</a:t>
            </a:r>
          </a:p>
          <a:p>
            <a:pPr lvl="1"/>
            <a:r>
              <a:rPr lang="en-US" sz="4000" dirty="0" smtClean="0"/>
              <a:t>Personnel</a:t>
            </a:r>
          </a:p>
          <a:p>
            <a:pPr lvl="1"/>
            <a:r>
              <a:rPr lang="en-US" sz="4000" dirty="0" smtClean="0"/>
              <a:t>Equipment</a:t>
            </a:r>
          </a:p>
          <a:p>
            <a:pPr lvl="1"/>
            <a:r>
              <a:rPr lang="en-US" sz="4000" dirty="0" smtClean="0"/>
              <a:t>Technology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65426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Coming in the Spring of 2012:</a:t>
            </a:r>
          </a:p>
          <a:p>
            <a:pPr lvl="1"/>
            <a:r>
              <a:rPr lang="en-US" dirty="0" smtClean="0"/>
              <a:t>Complete line of homeopathic remedies to combat seasonal allergies</a:t>
            </a:r>
          </a:p>
          <a:p>
            <a:pPr lvl="1"/>
            <a:r>
              <a:rPr lang="en-US" dirty="0" smtClean="0"/>
              <a:t>Biodegradable cleaning products</a:t>
            </a:r>
          </a:p>
          <a:p>
            <a:pPr lvl="1"/>
            <a:r>
              <a:rPr lang="en-US" dirty="0" smtClean="0"/>
              <a:t>Website with links to the latest health information resources on the Internet</a:t>
            </a:r>
          </a:p>
          <a:p>
            <a:r>
              <a:rPr lang="en-US" dirty="0" smtClean="0"/>
              <a:t>Coming in the Fall of 2012:</a:t>
            </a:r>
          </a:p>
          <a:p>
            <a:pPr lvl="1"/>
            <a:r>
              <a:rPr lang="en-US" dirty="0" smtClean="0"/>
              <a:t>Online shopping for all our vitamins and remedies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58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Contest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530725"/>
          </a:xfrm>
        </p:spPr>
        <p:txBody>
          <a:bodyPr/>
          <a:lstStyle/>
          <a:p>
            <a:r>
              <a:rPr lang="en-US" dirty="0" smtClean="0"/>
              <a:t>Two-week all expenses paid trip to Honolulu</a:t>
            </a:r>
          </a:p>
          <a:p>
            <a:pPr lvl="1"/>
            <a:r>
              <a:rPr lang="en-US" dirty="0" smtClean="0"/>
              <a:t>Sales over $2 million</a:t>
            </a:r>
          </a:p>
          <a:p>
            <a:r>
              <a:rPr lang="en-US" dirty="0" smtClean="0"/>
              <a:t>One-week all expenses paid trip to Las Vegas</a:t>
            </a:r>
          </a:p>
          <a:p>
            <a:pPr lvl="1"/>
            <a:r>
              <a:rPr lang="en-US" dirty="0" smtClean="0"/>
              <a:t>Sales over $1 million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132321"/>
      </p:ext>
    </p:extLst>
  </p:cSld>
  <p:clrMapOvr>
    <a:masterClrMapping/>
  </p:clrMapOvr>
</p:sld>
</file>

<file path=ppt/theme/theme1.xml><?xml version="1.0" encoding="utf-8"?>
<a:theme xmlns:a="http://schemas.openxmlformats.org/drawingml/2006/main" name="Maple">
  <a:themeElements>
    <a:clrScheme name="Maple 5">
      <a:dk1>
        <a:srgbClr val="56925A"/>
      </a:dk1>
      <a:lt1>
        <a:srgbClr val="FFFFFF"/>
      </a:lt1>
      <a:dk2>
        <a:srgbClr val="6FB56D"/>
      </a:dk2>
      <a:lt2>
        <a:srgbClr val="FFFFCC"/>
      </a:lt2>
      <a:accent1>
        <a:srgbClr val="2B877C"/>
      </a:accent1>
      <a:accent2>
        <a:srgbClr val="5A9A5F"/>
      </a:accent2>
      <a:accent3>
        <a:srgbClr val="BBD7BA"/>
      </a:accent3>
      <a:accent4>
        <a:srgbClr val="DADADA"/>
      </a:accent4>
      <a:accent5>
        <a:srgbClr val="ACC3BF"/>
      </a:accent5>
      <a:accent6>
        <a:srgbClr val="518B55"/>
      </a:accent6>
      <a:hlink>
        <a:srgbClr val="99FF33"/>
      </a:hlink>
      <a:folHlink>
        <a:srgbClr val="CCFF99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129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Maple</vt:lpstr>
      <vt:lpstr>Nature’s Way</vt:lpstr>
      <vt:lpstr>Conference Agenda</vt:lpstr>
      <vt:lpstr>2011 Sales by Region</vt:lpstr>
      <vt:lpstr>2012 Sales Projections</vt:lpstr>
      <vt:lpstr>PowerPoint Presentation</vt:lpstr>
      <vt:lpstr>New Products</vt:lpstr>
      <vt:lpstr>Sales Contest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Nature’s Way</dc:title>
  <dc:creator>Student Name</dc:creator>
  <cp:lastModifiedBy>hslab</cp:lastModifiedBy>
  <cp:revision>11</cp:revision>
  <dcterms:created xsi:type="dcterms:W3CDTF">2010-04-27T00:05:26Z</dcterms:created>
  <dcterms:modified xsi:type="dcterms:W3CDTF">2019-02-12T15:46:55Z</dcterms:modified>
</cp:coreProperties>
</file>